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1"/>
  </p:notesMasterIdLst>
  <p:handoutMasterIdLst>
    <p:handoutMasterId r:id="rId52"/>
  </p:handoutMasterIdLst>
  <p:sldIdLst>
    <p:sldId id="567" r:id="rId4"/>
    <p:sldId id="610" r:id="rId5"/>
    <p:sldId id="633" r:id="rId6"/>
    <p:sldId id="636" r:id="rId7"/>
    <p:sldId id="639" r:id="rId8"/>
    <p:sldId id="640" r:id="rId9"/>
    <p:sldId id="641" r:id="rId10"/>
    <p:sldId id="642" r:id="rId11"/>
    <p:sldId id="643" r:id="rId12"/>
    <p:sldId id="644" r:id="rId13"/>
    <p:sldId id="645" r:id="rId14"/>
    <p:sldId id="646" r:id="rId15"/>
    <p:sldId id="647" r:id="rId16"/>
    <p:sldId id="648" r:id="rId17"/>
    <p:sldId id="649" r:id="rId18"/>
    <p:sldId id="650" r:id="rId19"/>
    <p:sldId id="668" r:id="rId20"/>
    <p:sldId id="651" r:id="rId21"/>
    <p:sldId id="652" r:id="rId22"/>
    <p:sldId id="653" r:id="rId23"/>
    <p:sldId id="654" r:id="rId24"/>
    <p:sldId id="655" r:id="rId25"/>
    <p:sldId id="656" r:id="rId26"/>
    <p:sldId id="657" r:id="rId27"/>
    <p:sldId id="658" r:id="rId28"/>
    <p:sldId id="659" r:id="rId29"/>
    <p:sldId id="603" r:id="rId30"/>
    <p:sldId id="669" r:id="rId31"/>
    <p:sldId id="672" r:id="rId32"/>
    <p:sldId id="673" r:id="rId33"/>
    <p:sldId id="683" r:id="rId34"/>
    <p:sldId id="674" r:id="rId35"/>
    <p:sldId id="687" r:id="rId36"/>
    <p:sldId id="675" r:id="rId37"/>
    <p:sldId id="676" r:id="rId38"/>
    <p:sldId id="688" r:id="rId39"/>
    <p:sldId id="689" r:id="rId40"/>
    <p:sldId id="678" r:id="rId41"/>
    <p:sldId id="690" r:id="rId42"/>
    <p:sldId id="679" r:id="rId43"/>
    <p:sldId id="680" r:id="rId44"/>
    <p:sldId id="681" r:id="rId45"/>
    <p:sldId id="682" r:id="rId46"/>
    <p:sldId id="671" r:id="rId47"/>
    <p:sldId id="686" r:id="rId48"/>
    <p:sldId id="684" r:id="rId49"/>
    <p:sldId id="685" r:id="rId50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6535" autoAdjust="0"/>
  </p:normalViewPr>
  <p:slideViewPr>
    <p:cSldViewPr>
      <p:cViewPr varScale="1">
        <p:scale>
          <a:sx n="68" d="100"/>
          <a:sy n="68" d="100"/>
        </p:scale>
        <p:origin x="110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</a:t>
            </a:r>
            <a:r>
              <a:rPr lang="en-US"/>
              <a:t>2 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5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89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8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5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00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83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3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5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21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8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3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66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939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73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525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26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069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576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482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384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179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68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138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59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∩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OUT[entry]= {entry}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OUT[b]= Top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 (depth=number of basic blocks)</a:t>
            </a:r>
          </a:p>
          <a:p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F_b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(x) =  b ∪ {x}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683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49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40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33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121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09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5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12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9798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7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5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0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1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32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Dataflow-2 and 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Descending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61599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height</a:t>
            </a:r>
            <a:r>
              <a:rPr lang="en-US" dirty="0"/>
              <a:t> of a lattice is the largest number of </a:t>
            </a:r>
            <a:r>
              <a:rPr lang="en-US" b="1" dirty="0">
                <a:solidFill>
                  <a:srgbClr val="0000FF"/>
                </a:solidFill>
              </a:rPr>
              <a:t>&gt; relations </a:t>
            </a:r>
            <a:r>
              <a:rPr lang="en-US" dirty="0"/>
              <a:t>that will fit in a descending chain. </a:t>
            </a:r>
          </a:p>
          <a:p>
            <a:pPr lvl="3">
              <a:buNone/>
            </a:pPr>
            <a:r>
              <a:rPr lang="en-US" dirty="0"/>
              <a:t>   			 x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…</a:t>
            </a:r>
          </a:p>
          <a:p>
            <a:pPr lvl="2">
              <a:buNone/>
            </a:pPr>
            <a:endParaRPr lang="en-US" dirty="0"/>
          </a:p>
          <a:p>
            <a:r>
              <a:rPr lang="en-US" b="1" dirty="0"/>
              <a:t>Height of values in reaching definitions?</a:t>
            </a:r>
            <a:br>
              <a:rPr lang="en-US" b="1" dirty="0"/>
            </a:br>
            <a:r>
              <a:rPr lang="en-US" b="1" dirty="0"/>
              <a:t>   </a:t>
            </a:r>
          </a:p>
          <a:p>
            <a:endParaRPr lang="en-US" b="1" dirty="0"/>
          </a:p>
          <a:p>
            <a:r>
              <a:rPr lang="en-US" b="1" dirty="0"/>
              <a:t>Important property: </a:t>
            </a:r>
            <a:r>
              <a:rPr lang="en-US" b="1" dirty="0">
                <a:solidFill>
                  <a:srgbClr val="0000FF"/>
                </a:solidFill>
              </a:rPr>
              <a:t>finite descending chain</a:t>
            </a:r>
          </a:p>
          <a:p>
            <a:r>
              <a:rPr lang="en-US" b="1" dirty="0"/>
              <a:t>Can an infinite lattice have a finite descending chain? </a:t>
            </a:r>
          </a:p>
          <a:p>
            <a:endParaRPr lang="en-US" b="1" dirty="0"/>
          </a:p>
          <a:p>
            <a:r>
              <a:rPr lang="en-US" b="1" dirty="0"/>
              <a:t>Example: Constant Propagation/Folding</a:t>
            </a:r>
          </a:p>
          <a:p>
            <a:pPr lvl="2"/>
            <a:r>
              <a:rPr lang="en-US" dirty="0"/>
              <a:t>To determine if a variable is a constant </a:t>
            </a:r>
          </a:p>
          <a:p>
            <a:r>
              <a:rPr lang="en-US" b="1" dirty="0"/>
              <a:t>Data values</a:t>
            </a:r>
          </a:p>
          <a:p>
            <a:pPr lvl="2"/>
            <a:r>
              <a:rPr lang="en-US" dirty="0" err="1"/>
              <a:t>undef</a:t>
            </a:r>
            <a:r>
              <a:rPr lang="en-US" dirty="0"/>
              <a:t>, ... -1, 0, 1, 2, ..., not-a-constant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C90DF0-DD60-4111-B525-8BE7BBF8122B}"/>
              </a:ext>
            </a:extLst>
          </p:cNvPr>
          <p:cNvSpPr txBox="1"/>
          <p:nvPr/>
        </p:nvSpPr>
        <p:spPr>
          <a:xfrm>
            <a:off x="1219200" y="3276600"/>
            <a:ext cx="323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Height n – number of definitions</a:t>
            </a:r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5C7393-14CB-4755-B4B5-C97A7DFBBB9D}"/>
              </a:ext>
            </a:extLst>
          </p:cNvPr>
          <p:cNvSpPr txBox="1"/>
          <p:nvPr/>
        </p:nvSpPr>
        <p:spPr>
          <a:xfrm>
            <a:off x="990600" y="44196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32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Basic Properties  </a:t>
            </a:r>
            <a:r>
              <a:rPr lang="en-US" b="1" i="1" dirty="0">
                <a:solidFill>
                  <a:srgbClr val="0000FF"/>
                </a:solidFill>
              </a:rPr>
              <a:t>f</a:t>
            </a:r>
            <a:r>
              <a:rPr lang="en-US" b="1" i="1" dirty="0"/>
              <a:t>:</a:t>
            </a:r>
            <a:r>
              <a:rPr lang="en-US" b="1" dirty="0"/>
              <a:t> V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V </a:t>
            </a:r>
          </a:p>
          <a:p>
            <a:pPr lvl="1"/>
            <a:r>
              <a:rPr lang="en-US" dirty="0"/>
              <a:t>Has an identity function</a:t>
            </a:r>
          </a:p>
          <a:p>
            <a:pPr lvl="2"/>
            <a:r>
              <a:rPr lang="en-US" dirty="0"/>
              <a:t>There exists an </a:t>
            </a:r>
            <a:r>
              <a:rPr lang="en-US" i="1" dirty="0"/>
              <a:t>f</a:t>
            </a:r>
            <a:r>
              <a:rPr lang="en-US" dirty="0"/>
              <a:t> such that </a:t>
            </a:r>
            <a:r>
              <a:rPr lang="en-US" i="1" dirty="0"/>
              <a:t>f</a:t>
            </a:r>
            <a:r>
              <a:rPr lang="en-US" dirty="0"/>
              <a:t> (x) = x, for all x.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Closed under composition 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then </a:t>
            </a:r>
            <a:r>
              <a:rPr lang="en-US" i="1" dirty="0"/>
              <a:t>f</a:t>
            </a:r>
            <a:r>
              <a:rPr lang="en-US" i="1" baseline="-25000" dirty="0"/>
              <a:t>1</a:t>
            </a:r>
            <a:r>
              <a:rPr lang="en-US" i="1" dirty="0"/>
              <a:t> </a:t>
            </a:r>
            <a:r>
              <a:rPr lang="en-US" b="1" i="1" dirty="0">
                <a:sym typeface="Symbol"/>
              </a:rPr>
              <a:t></a:t>
            </a:r>
            <a:r>
              <a:rPr lang="en-US" i="1" dirty="0"/>
              <a:t> f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i="1" dirty="0"/>
              <a:t> 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3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Monotonicity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framework (</a:t>
            </a:r>
            <a:r>
              <a:rPr lang="en-US" i="1" dirty="0"/>
              <a:t>F, V,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) is </a:t>
            </a:r>
            <a:r>
              <a:rPr lang="en-US" dirty="0">
                <a:solidFill>
                  <a:srgbClr val="FF3399"/>
                </a:solidFill>
              </a:rPr>
              <a:t>monotone</a:t>
            </a:r>
            <a:r>
              <a:rPr lang="en-US" dirty="0"/>
              <a:t> if and only if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x ≤ y implies f(x) ≤ f(y)</a:t>
            </a:r>
            <a:br>
              <a:rPr lang="en-US" sz="2600" dirty="0">
                <a:solidFill>
                  <a:srgbClr val="0000FF"/>
                </a:solidFill>
              </a:rPr>
            </a:br>
            <a:endParaRPr lang="en-US" sz="2600" dirty="0">
              <a:solidFill>
                <a:srgbClr val="0000FF"/>
              </a:solidFill>
            </a:endParaRPr>
          </a:p>
          <a:p>
            <a:pPr lvl="2"/>
            <a:r>
              <a:rPr lang="en-US" sz="2600" dirty="0"/>
              <a:t>i.e. a “smaller or equal” input to the same function will always give a “smaller or equal” output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Equivalently</a:t>
            </a:r>
            <a:r>
              <a:rPr lang="en-US" dirty="0"/>
              <a:t>, a framework (</a:t>
            </a:r>
            <a:r>
              <a:rPr lang="en-US" i="1" dirty="0"/>
              <a:t>F, V,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) is </a:t>
            </a:r>
            <a:r>
              <a:rPr lang="en-US" dirty="0">
                <a:solidFill>
                  <a:srgbClr val="FF3399"/>
                </a:solidFill>
              </a:rPr>
              <a:t>monotone</a:t>
            </a:r>
            <a:r>
              <a:rPr lang="en-US" dirty="0"/>
              <a:t> if and only if</a:t>
            </a:r>
            <a:endParaRPr lang="en-US" i="1" dirty="0"/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f(x </a:t>
            </a:r>
            <a:r>
              <a:rPr lang="en-US" sz="2600" dirty="0">
                <a:solidFill>
                  <a:srgbClr val="0000FF"/>
                </a:solidFill>
                <a:sym typeface="Symbol"/>
              </a:rPr>
              <a:t> y) </a:t>
            </a:r>
            <a:r>
              <a:rPr lang="en-US" sz="2600" dirty="0">
                <a:solidFill>
                  <a:srgbClr val="0000FF"/>
                </a:solidFill>
              </a:rPr>
              <a:t>≤ f(x) </a:t>
            </a:r>
            <a:r>
              <a:rPr lang="en-US" sz="2600" dirty="0">
                <a:solidFill>
                  <a:srgbClr val="0000FF"/>
                </a:solidFill>
                <a:sym typeface="Symbol"/>
              </a:rPr>
              <a:t> f(y)</a:t>
            </a:r>
          </a:p>
          <a:p>
            <a:pPr lvl="2"/>
            <a:endParaRPr lang="en-US" sz="2600" dirty="0">
              <a:sym typeface="Symbol"/>
            </a:endParaRPr>
          </a:p>
          <a:p>
            <a:pPr lvl="2"/>
            <a:r>
              <a:rPr lang="en-US" sz="2600" dirty="0"/>
              <a:t>i.e. merge input, then apply </a:t>
            </a:r>
            <a:r>
              <a:rPr lang="en-US" sz="2600" i="1" dirty="0"/>
              <a:t>f</a:t>
            </a:r>
            <a:r>
              <a:rPr lang="en-US" sz="2600" dirty="0"/>
              <a:t> is </a:t>
            </a:r>
            <a:r>
              <a:rPr lang="en-US" sz="2600" b="1" dirty="0">
                <a:solidFill>
                  <a:srgbClr val="0000FF"/>
                </a:solidFill>
              </a:rPr>
              <a:t>small than or equal to </a:t>
            </a:r>
            <a:r>
              <a:rPr lang="en-US" sz="2600" dirty="0"/>
              <a:t>apply the transfer function individually and then merge the result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Reaching definitions: </a:t>
            </a:r>
            <a:r>
              <a:rPr lang="en-US" b="1" dirty="0">
                <a:solidFill>
                  <a:srgbClr val="0000FF"/>
                </a:solidFill>
              </a:rPr>
              <a:t>f(x)</a:t>
            </a:r>
            <a:r>
              <a:rPr lang="en-US" b="1" dirty="0"/>
              <a:t> = </a:t>
            </a:r>
            <a:r>
              <a:rPr lang="en-US" b="1" dirty="0">
                <a:solidFill>
                  <a:srgbClr val="FF3399"/>
                </a:solidFill>
              </a:rPr>
              <a:t>Gen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</a:t>
            </a:r>
            <a:r>
              <a:rPr lang="en-US" b="1" dirty="0">
                <a:solidFill>
                  <a:srgbClr val="FF3399"/>
                </a:solidFill>
              </a:rPr>
              <a:t> (x - Kill)</a:t>
            </a:r>
            <a:r>
              <a:rPr lang="en-US" b="1" dirty="0"/>
              <a:t>,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</a:t>
            </a:r>
            <a:r>
              <a:rPr lang="en-US" b="1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</a:t>
            </a:r>
            <a:endParaRPr lang="en-US" b="1" dirty="0">
              <a:solidFill>
                <a:srgbClr val="FF3399"/>
              </a:solidFill>
            </a:endParaRPr>
          </a:p>
          <a:p>
            <a:pPr lvl="1"/>
            <a:r>
              <a:rPr lang="en-US" dirty="0"/>
              <a:t>Definition 1: </a:t>
            </a:r>
          </a:p>
          <a:p>
            <a:pPr lvl="2"/>
            <a:r>
              <a:rPr lang="sv-SE" sz="2300" dirty="0"/>
              <a:t>x</a:t>
            </a:r>
            <a:r>
              <a:rPr lang="sv-SE" sz="2300" baseline="-25000" dirty="0"/>
              <a:t>1</a:t>
            </a:r>
            <a:r>
              <a:rPr lang="sv-SE" sz="2300" dirty="0"/>
              <a:t> </a:t>
            </a:r>
            <a:r>
              <a:rPr lang="en-US" sz="2300" dirty="0"/>
              <a:t>≤</a:t>
            </a:r>
            <a:r>
              <a:rPr lang="sv-SE" sz="2300" dirty="0"/>
              <a:t> x</a:t>
            </a:r>
            <a:r>
              <a:rPr lang="sv-SE" sz="2300" baseline="-25000" dirty="0"/>
              <a:t>2</a:t>
            </a:r>
            <a:r>
              <a:rPr lang="sv-SE" sz="2300" dirty="0"/>
              <a:t>, Gen </a:t>
            </a:r>
            <a:r>
              <a:rPr lang="en-US" sz="2300" b="1" dirty="0">
                <a:sym typeface="Symbol"/>
              </a:rPr>
              <a:t></a:t>
            </a:r>
            <a:r>
              <a:rPr lang="sv-SE" sz="2300" dirty="0"/>
              <a:t> (x</a:t>
            </a:r>
            <a:r>
              <a:rPr lang="sv-SE" sz="2300" baseline="-25000" dirty="0"/>
              <a:t>1</a:t>
            </a:r>
            <a:r>
              <a:rPr lang="sv-SE" sz="2300" dirty="0"/>
              <a:t> - Kill) </a:t>
            </a:r>
            <a:r>
              <a:rPr lang="en-US" sz="2300" dirty="0"/>
              <a:t>≤</a:t>
            </a:r>
            <a:r>
              <a:rPr lang="sv-SE" sz="2300" dirty="0"/>
              <a:t> Gen </a:t>
            </a:r>
            <a:r>
              <a:rPr lang="en-US" sz="2300" b="1" dirty="0">
                <a:sym typeface="Symbol"/>
              </a:rPr>
              <a:t> </a:t>
            </a:r>
            <a:r>
              <a:rPr lang="sv-SE" sz="2300" dirty="0"/>
              <a:t>(x</a:t>
            </a:r>
            <a:r>
              <a:rPr lang="sv-SE" sz="2300" baseline="-25000" dirty="0"/>
              <a:t>2</a:t>
            </a:r>
            <a:r>
              <a:rPr lang="sv-SE" sz="2300" dirty="0"/>
              <a:t> - Kill)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Definition 2:</a:t>
            </a:r>
          </a:p>
          <a:p>
            <a:pPr lvl="2">
              <a:lnSpc>
                <a:spcPct val="150000"/>
              </a:lnSpc>
            </a:pPr>
            <a:r>
              <a:rPr lang="it-IT" sz="2300" dirty="0"/>
              <a:t>(Gen </a:t>
            </a:r>
            <a:r>
              <a:rPr lang="en-US" sz="2300" b="1" dirty="0">
                <a:sym typeface="Symbol"/>
              </a:rPr>
              <a:t> </a:t>
            </a:r>
            <a:r>
              <a:rPr lang="it-IT" sz="2300" dirty="0"/>
              <a:t>(x</a:t>
            </a:r>
            <a:r>
              <a:rPr lang="it-IT" sz="2300" baseline="-25000" dirty="0"/>
              <a:t>1</a:t>
            </a:r>
            <a:r>
              <a:rPr lang="it-IT" sz="2300" dirty="0"/>
              <a:t> - Kill) )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(Gen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(x</a:t>
            </a:r>
            <a:r>
              <a:rPr lang="it-IT" sz="2300" baseline="-25000" dirty="0"/>
              <a:t>2</a:t>
            </a:r>
            <a:r>
              <a:rPr lang="it-IT" sz="2300" dirty="0"/>
              <a:t> - Kill) ) </a:t>
            </a:r>
            <a:br>
              <a:rPr lang="it-IT" sz="2300" dirty="0"/>
            </a:br>
            <a:r>
              <a:rPr lang="it-IT" sz="2300" dirty="0"/>
              <a:t>= (Gen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((x</a:t>
            </a:r>
            <a:r>
              <a:rPr lang="it-IT" sz="2300" baseline="-25000" dirty="0"/>
              <a:t>1</a:t>
            </a:r>
            <a:r>
              <a:rPr lang="it-IT" sz="2300" dirty="0"/>
              <a:t>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x</a:t>
            </a:r>
            <a:r>
              <a:rPr lang="it-IT" sz="2300" baseline="-25000" dirty="0"/>
              <a:t>2</a:t>
            </a:r>
            <a:r>
              <a:rPr lang="it-IT" sz="2300" dirty="0"/>
              <a:t>) - Kill))</a:t>
            </a:r>
          </a:p>
          <a:p>
            <a:r>
              <a:rPr lang="en-US" b="1" dirty="0"/>
              <a:t>Note: Monotone framework does not mean that f(x) </a:t>
            </a:r>
            <a:r>
              <a:rPr lang="en-US" dirty="0"/>
              <a:t>≤ </a:t>
            </a:r>
            <a:r>
              <a:rPr lang="en-US" b="1" dirty="0"/>
              <a:t>x</a:t>
            </a:r>
          </a:p>
          <a:p>
            <a:pPr lvl="2"/>
            <a:r>
              <a:rPr lang="en-US" dirty="0"/>
              <a:t>e.g., reaching definition for two definitions in program </a:t>
            </a:r>
          </a:p>
          <a:p>
            <a:pPr lvl="2"/>
            <a:r>
              <a:rPr lang="en-US" dirty="0"/>
              <a:t>suppose: </a:t>
            </a: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: </a:t>
            </a:r>
            <a:r>
              <a:rPr lang="en-US" dirty="0" err="1"/>
              <a:t>Gen</a:t>
            </a:r>
            <a:r>
              <a:rPr lang="en-US" baseline="-25000" dirty="0" err="1"/>
              <a:t>x</a:t>
            </a:r>
            <a:r>
              <a:rPr lang="en-US" dirty="0"/>
              <a:t> = {d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} ; </a:t>
            </a:r>
            <a:r>
              <a:rPr lang="en-US" dirty="0" err="1"/>
              <a:t>Kill</a:t>
            </a:r>
            <a:r>
              <a:rPr lang="en-US" baseline="-25000" dirty="0" err="1"/>
              <a:t>x</a:t>
            </a:r>
            <a:r>
              <a:rPr lang="en-US" dirty="0"/>
              <a:t>= {}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b="1" dirty="0"/>
              <a:t>If input(second iteration) </a:t>
            </a:r>
            <a:r>
              <a:rPr lang="en-US" dirty="0"/>
              <a:t>≤</a:t>
            </a:r>
            <a:r>
              <a:rPr lang="en-US" b="1" dirty="0"/>
              <a:t> input(first iteration)</a:t>
            </a:r>
          </a:p>
          <a:p>
            <a:pPr lvl="2"/>
            <a:r>
              <a:rPr lang="en-US" dirty="0"/>
              <a:t>result(second iteration) ≤ result(first iteration)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1AF652-AFD0-4504-8C83-C60409B50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525589"/>
            <a:ext cx="1676400" cy="192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Distributivity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framework (</a:t>
            </a:r>
            <a:r>
              <a:rPr lang="en-US" sz="2800" i="1" dirty="0"/>
              <a:t>F, V,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/>
              <a:t>) is </a:t>
            </a:r>
            <a:r>
              <a:rPr lang="en-US" sz="2800" b="1" dirty="0">
                <a:solidFill>
                  <a:srgbClr val="FF3399"/>
                </a:solidFill>
              </a:rPr>
              <a:t>distributive</a:t>
            </a:r>
            <a:r>
              <a:rPr lang="en-US" sz="2800" dirty="0"/>
              <a:t> if and only if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f(x 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 y) </a:t>
            </a:r>
            <a:r>
              <a:rPr lang="en-US" sz="1800" b="1" dirty="0">
                <a:solidFill>
                  <a:srgbClr val="FF3399"/>
                </a:solidFill>
                <a:sym typeface="Symbol"/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 f(x) 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 f(y)</a:t>
            </a:r>
            <a:endParaRPr lang="en-US" dirty="0"/>
          </a:p>
          <a:p>
            <a:pPr lvl="2"/>
            <a:r>
              <a:rPr lang="en-US" sz="1800" dirty="0"/>
              <a:t>i.e. merge input, then apply f is </a:t>
            </a:r>
            <a:r>
              <a:rPr lang="en-US" sz="1800" b="1" dirty="0">
                <a:solidFill>
                  <a:srgbClr val="0000FF"/>
                </a:solidFill>
              </a:rPr>
              <a:t>equal to</a:t>
            </a:r>
            <a:r>
              <a:rPr lang="en-US" sz="1800" dirty="0"/>
              <a:t> apply the transfer function individually then merge result</a:t>
            </a:r>
            <a:endParaRPr lang="en-US" i="1" dirty="0"/>
          </a:p>
          <a:p>
            <a:r>
              <a:rPr lang="en-US" sz="2800" dirty="0"/>
              <a:t>Example: Constant Propagation is NOT distributive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2026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2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2026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3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142" y="5345668"/>
            <a:ext cx="170110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c = a + b </a:t>
            </a:r>
          </a:p>
        </p:txBody>
      </p: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16200000" flipH="1">
            <a:off x="3291032" y="4495003"/>
            <a:ext cx="496669" cy="12046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rot="5400000">
            <a:off x="4472133" y="4518563"/>
            <a:ext cx="496669" cy="11575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dirty="0"/>
              <a:t>Let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baseline="-25000" dirty="0">
                <a:solidFill>
                  <a:srgbClr val="0000FF"/>
                </a:solidFill>
              </a:rPr>
              <a:t>1</a:t>
            </a:r>
            <a:r>
              <a:rPr lang="en-US" i="1" dirty="0">
                <a:solidFill>
                  <a:srgbClr val="0000FF"/>
                </a:solidFill>
              </a:rPr>
              <a:t>, ..., f</a:t>
            </a:r>
            <a:r>
              <a:rPr lang="en-US" i="1" baseline="-25000" dirty="0">
                <a:solidFill>
                  <a:srgbClr val="0000FF"/>
                </a:solidFill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: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dirty="0"/>
              <a:t>,  </a:t>
            </a:r>
            <a:r>
              <a:rPr lang="en-US" dirty="0"/>
              <a:t>where</a:t>
            </a:r>
            <a:r>
              <a:rPr lang="en-US" i="1" dirty="0"/>
              <a:t> </a:t>
            </a:r>
            <a:r>
              <a:rPr lang="en-US" b="1" i="1" dirty="0" err="1">
                <a:solidFill>
                  <a:srgbClr val="FF3399"/>
                </a:solidFill>
              </a:rPr>
              <a:t>f</a:t>
            </a:r>
            <a:r>
              <a:rPr lang="en-US" b="1" i="1" baseline="-25000" dirty="0" err="1">
                <a:solidFill>
                  <a:srgbClr val="FF3399"/>
                </a:solidFill>
              </a:rPr>
              <a:t>i</a:t>
            </a:r>
            <a:r>
              <a:rPr lang="en-US" i="1" baseline="-25000" dirty="0"/>
              <a:t> </a:t>
            </a:r>
            <a:r>
              <a:rPr lang="en-US" dirty="0"/>
              <a:t> is the </a:t>
            </a:r>
            <a:r>
              <a:rPr lang="en-US" dirty="0">
                <a:solidFill>
                  <a:srgbClr val="0000FF"/>
                </a:solidFill>
              </a:rPr>
              <a:t>transfer function for node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endParaRPr lang="en-US" i="1" dirty="0">
              <a:solidFill>
                <a:srgbClr val="0000FF"/>
              </a:solidFill>
            </a:endParaRPr>
          </a:p>
          <a:p>
            <a:pPr lvl="2"/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n</a:t>
            </a:r>
            <a:r>
              <a:rPr lang="en-US" i="1" baseline="-50000" dirty="0" err="1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sym typeface="Symbol"/>
              </a:rPr>
              <a:t></a:t>
            </a:r>
            <a:r>
              <a:rPr lang="en-US" b="1" i="1" dirty="0">
                <a:solidFill>
                  <a:srgbClr val="0000FF"/>
                </a:solidFill>
                <a:sym typeface="Symbol"/>
              </a:rPr>
              <a:t> … 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baseline="-25000" dirty="0">
                <a:solidFill>
                  <a:srgbClr val="0000FF"/>
                </a:solidFill>
              </a:rPr>
              <a:t>n</a:t>
            </a:r>
            <a:r>
              <a:rPr lang="en-US" i="1" baseline="-50000" dirty="0">
                <a:solidFill>
                  <a:srgbClr val="0000FF"/>
                </a:solidFill>
              </a:rPr>
              <a:t>1 </a:t>
            </a:r>
            <a:r>
              <a:rPr lang="en-US" dirty="0"/>
              <a:t>, where </a:t>
            </a:r>
            <a:r>
              <a:rPr lang="en-US" b="1" i="1" dirty="0">
                <a:solidFill>
                  <a:srgbClr val="FF3399"/>
                </a:solidFill>
              </a:rPr>
              <a:t>p</a:t>
            </a:r>
            <a:r>
              <a:rPr lang="en-US" dirty="0"/>
              <a:t> is a </a:t>
            </a:r>
            <a:r>
              <a:rPr lang="en-US" dirty="0">
                <a:solidFill>
                  <a:srgbClr val="0000FF"/>
                </a:solidFill>
              </a:rPr>
              <a:t>path through nodes n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..., 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baseline="-25000" dirty="0" err="1">
                <a:solidFill>
                  <a:srgbClr val="0000FF"/>
                </a:solidFill>
              </a:rPr>
              <a:t>k</a:t>
            </a:r>
            <a:endParaRPr lang="en-US" dirty="0">
              <a:solidFill>
                <a:srgbClr val="0000FF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i="1" dirty="0" err="1"/>
              <a:t>f</a:t>
            </a:r>
            <a:r>
              <a:rPr lang="en-US" i="1" baseline="-25000" dirty="0" err="1"/>
              <a:t>p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identify function</a:t>
            </a:r>
            <a:r>
              <a:rPr lang="en-US" dirty="0"/>
              <a:t>, if </a:t>
            </a:r>
            <a:r>
              <a:rPr lang="en-US" i="1" dirty="0"/>
              <a:t>p</a:t>
            </a:r>
            <a:r>
              <a:rPr lang="en-US" dirty="0"/>
              <a:t> is an </a:t>
            </a:r>
            <a:r>
              <a:rPr lang="en-US" dirty="0">
                <a:solidFill>
                  <a:srgbClr val="0000FF"/>
                </a:solidFill>
              </a:rPr>
              <a:t>empty path</a:t>
            </a:r>
          </a:p>
          <a:p>
            <a:pPr lvl="2">
              <a:lnSpc>
                <a:spcPct val="150000"/>
              </a:lnSpc>
            </a:pPr>
            <a:endParaRPr lang="en-US" sz="400" i="1" dirty="0"/>
          </a:p>
          <a:p>
            <a:r>
              <a:rPr lang="en-US" b="1" dirty="0"/>
              <a:t>Ideal data flow answer: </a:t>
            </a:r>
          </a:p>
          <a:p>
            <a:pPr lvl="1"/>
            <a:r>
              <a:rPr lang="en-US" dirty="0"/>
              <a:t>For each node </a:t>
            </a:r>
            <a:r>
              <a:rPr lang="en-US" i="1" dirty="0"/>
              <a:t>n: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          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 </a:t>
            </a:r>
            <a:r>
              <a:rPr lang="en-US" b="1" i="1" dirty="0" err="1">
                <a:solidFill>
                  <a:srgbClr val="FF3399"/>
                </a:solidFill>
              </a:rPr>
              <a:t>f</a:t>
            </a:r>
            <a:r>
              <a:rPr lang="en-US" b="1" i="1" baseline="-25000" dirty="0" err="1">
                <a:solidFill>
                  <a:srgbClr val="FF3399"/>
                </a:solidFill>
              </a:rPr>
              <a:t>p</a:t>
            </a:r>
            <a:r>
              <a:rPr lang="en-US" b="1" i="1" baseline="-50000" dirty="0" err="1">
                <a:solidFill>
                  <a:srgbClr val="FF3399"/>
                </a:solidFill>
              </a:rPr>
              <a:t>i</a:t>
            </a:r>
            <a:r>
              <a:rPr lang="en-US" b="1" dirty="0">
                <a:solidFill>
                  <a:srgbClr val="FF3399"/>
                </a:solidFill>
              </a:rPr>
              <a:t> (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rgbClr val="FF3399"/>
                </a:solidFill>
              </a:rPr>
              <a:t>)</a:t>
            </a:r>
            <a:r>
              <a:rPr lang="en-US" dirty="0"/>
              <a:t>, for all </a:t>
            </a:r>
            <a:r>
              <a:rPr lang="en-US" dirty="0">
                <a:solidFill>
                  <a:srgbClr val="0000FF"/>
                </a:solidFill>
              </a:rPr>
              <a:t>possibly executed </a:t>
            </a:r>
            <a:r>
              <a:rPr lang="en-US" dirty="0"/>
              <a:t>paths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reaching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sz="1100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/>
              <a:t>But determining all possibly executed paths is </a:t>
            </a:r>
            <a:r>
              <a:rPr lang="en-US" b="1" dirty="0">
                <a:solidFill>
                  <a:srgbClr val="0000FF"/>
                </a:solidFill>
              </a:rPr>
              <a:t>undecidable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00600"/>
            <a:ext cx="11496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x = 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800600"/>
            <a:ext cx="101181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x = 1</a:t>
            </a: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rot="16200000" flipH="1">
            <a:off x="3367684" y="4739285"/>
            <a:ext cx="392668" cy="125396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4514320" y="4846612"/>
            <a:ext cx="392668" cy="1039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00886" y="4038600"/>
            <a:ext cx="225254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(y) &gt;= 0</a:t>
            </a:r>
          </a:p>
        </p:txBody>
      </p:sp>
      <p:cxnSp>
        <p:nvCxnSpPr>
          <p:cNvPr id="17" name="Straight Arrow Connector 16"/>
          <p:cNvCxnSpPr>
            <a:stCxn id="14" idx="2"/>
          </p:cNvCxnSpPr>
          <p:nvPr/>
        </p:nvCxnSpPr>
        <p:spPr>
          <a:xfrm rot="16200000" flipH="1">
            <a:off x="4507691" y="4027397"/>
            <a:ext cx="404336" cy="11654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rot="10800000" flipV="1">
            <a:off x="2937038" y="4419600"/>
            <a:ext cx="1177763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Meet-Over-Paths (MOP)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Error in the conservative direction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Meet-Over-Paths</a:t>
            </a:r>
            <a:r>
              <a:rPr lang="en-US" b="1" dirty="0"/>
              <a:t> (MOP):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For each node </a:t>
            </a:r>
            <a:r>
              <a:rPr lang="en-US" i="1" dirty="0"/>
              <a:t>n: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solidFill>
                  <a:srgbClr val="0000FF"/>
                </a:solidFill>
              </a:rPr>
              <a:t>MOP(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  <a:sym typeface="Symbol"/>
              </a:rPr>
              <a:t> </a:t>
            </a:r>
            <a:r>
              <a:rPr lang="en-US" i="1" dirty="0" err="1">
                <a:solidFill>
                  <a:srgbClr val="FF3399"/>
                </a:solidFill>
              </a:rPr>
              <a:t>f</a:t>
            </a:r>
            <a:r>
              <a:rPr lang="en-US" i="1" baseline="-25000" dirty="0" err="1">
                <a:solidFill>
                  <a:srgbClr val="FF3399"/>
                </a:solidFill>
              </a:rPr>
              <a:t>p</a:t>
            </a:r>
            <a:r>
              <a:rPr lang="en-US" i="1" baseline="-50000" dirty="0" err="1">
                <a:solidFill>
                  <a:srgbClr val="FF3399"/>
                </a:solidFill>
              </a:rPr>
              <a:t>i</a:t>
            </a:r>
            <a:r>
              <a:rPr lang="en-US" dirty="0">
                <a:solidFill>
                  <a:srgbClr val="FF3399"/>
                </a:solidFill>
              </a:rPr>
              <a:t> (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for all paths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reaching</a:t>
            </a:r>
            <a:r>
              <a:rPr lang="en-US" dirty="0"/>
              <a:t> </a:t>
            </a:r>
            <a:r>
              <a:rPr lang="en-US" i="1" dirty="0"/>
              <a:t>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 path exists as long there is an edge in the code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consider more paths than necessary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MOP = Perfect-Solution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Solution-to-Unexecuted-Paths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MOP ≤ Perfect-Solution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Potentially more constrained, solution is small</a:t>
            </a:r>
          </a:p>
          <a:p>
            <a:pPr lvl="2"/>
            <a:r>
              <a:rPr lang="en-US" dirty="0"/>
              <a:t>hence </a:t>
            </a:r>
            <a:r>
              <a:rPr lang="en-US" i="1" dirty="0"/>
              <a:t>conservative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is not </a:t>
            </a:r>
            <a:r>
              <a:rPr lang="en-US" b="1" dirty="0">
                <a:solidFill>
                  <a:srgbClr val="0000FF"/>
                </a:solidFill>
              </a:rPr>
              <a:t>safe</a:t>
            </a:r>
            <a:r>
              <a:rPr lang="en-US" dirty="0"/>
              <a:t> to be &gt; Perfect-Solution!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Desirable solution: as close to MOP as possible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5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CA5E-4482-486E-921A-72B6985F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 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3EE49-85B9-47F6-9847-864319F3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9B1674-D989-44F2-A384-439D97438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17638"/>
            <a:ext cx="7585233" cy="46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72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Data Flow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300" b="1" dirty="0"/>
              <a:t>Example: </a:t>
            </a:r>
            <a:r>
              <a:rPr lang="en-US" sz="3300" b="1" dirty="0">
                <a:solidFill>
                  <a:srgbClr val="0000FF"/>
                </a:solidFill>
              </a:rPr>
              <a:t>Reaching definitions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out[entry]</a:t>
            </a:r>
            <a:r>
              <a:rPr lang="en-US" sz="3300" dirty="0"/>
              <a:t> = {}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Values</a:t>
            </a:r>
            <a:r>
              <a:rPr lang="en-US" sz="3300" dirty="0"/>
              <a:t> = {subsets of definitions}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Meet operator</a:t>
            </a:r>
            <a:r>
              <a:rPr lang="en-US" sz="3300" dirty="0"/>
              <a:t>: </a:t>
            </a:r>
            <a:r>
              <a:rPr lang="en-US" sz="3300" dirty="0">
                <a:sym typeface="Symbol"/>
              </a:rPr>
              <a:t></a:t>
            </a:r>
          </a:p>
          <a:p>
            <a:pPr lvl="2"/>
            <a:r>
              <a:rPr lang="en-US" sz="3300" dirty="0"/>
              <a:t>in[b] = </a:t>
            </a:r>
            <a:r>
              <a:rPr lang="en-US" sz="3300" dirty="0">
                <a:sym typeface="Symbol"/>
              </a:rPr>
              <a:t> </a:t>
            </a:r>
            <a:r>
              <a:rPr lang="en-US" sz="3300" dirty="0"/>
              <a:t>out[</a:t>
            </a:r>
            <a:r>
              <a:rPr lang="en-US" sz="3300" i="1" dirty="0"/>
              <a:t>p</a:t>
            </a:r>
            <a:r>
              <a:rPr lang="en-US" sz="3300" dirty="0"/>
              <a:t>], for all predecessors </a:t>
            </a:r>
            <a:r>
              <a:rPr lang="en-US" sz="3300" i="1" dirty="0"/>
              <a:t>p</a:t>
            </a:r>
            <a:r>
              <a:rPr lang="en-US" sz="3300" dirty="0"/>
              <a:t> of b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Transfer functions</a:t>
            </a:r>
            <a:r>
              <a:rPr lang="en-US" sz="3300" dirty="0"/>
              <a:t>:  out[b] = </a:t>
            </a:r>
            <a:r>
              <a:rPr lang="en-US" sz="3300" dirty="0" err="1"/>
              <a:t>gen</a:t>
            </a:r>
            <a:r>
              <a:rPr lang="en-US" sz="3300" baseline="-25000" dirty="0" err="1"/>
              <a:t>b</a:t>
            </a:r>
            <a:r>
              <a:rPr lang="en-US" sz="3300" dirty="0">
                <a:sym typeface="Symbol"/>
              </a:rPr>
              <a:t> </a:t>
            </a:r>
            <a:r>
              <a:rPr lang="en-US" sz="3300" dirty="0"/>
              <a:t> (in[b] -</a:t>
            </a:r>
            <a:r>
              <a:rPr lang="en-US" sz="3300" dirty="0" err="1"/>
              <a:t>kill</a:t>
            </a:r>
            <a:r>
              <a:rPr lang="en-US" sz="3300" baseline="-25000" dirty="0" err="1"/>
              <a:t>b</a:t>
            </a:r>
            <a:r>
              <a:rPr lang="en-US" sz="3300" dirty="0"/>
              <a:t>)</a:t>
            </a:r>
          </a:p>
          <a:p>
            <a:r>
              <a:rPr lang="en-US" sz="3300" b="1" dirty="0"/>
              <a:t>Any solution satisfying equations = </a:t>
            </a:r>
            <a:r>
              <a:rPr lang="en-US" sz="3300" b="1" dirty="0">
                <a:solidFill>
                  <a:srgbClr val="0000FF"/>
                </a:solidFill>
              </a:rPr>
              <a:t>Fixed Point Solution</a:t>
            </a:r>
            <a:r>
              <a:rPr lang="en-US" sz="3300" b="1" dirty="0"/>
              <a:t> (</a:t>
            </a:r>
            <a:r>
              <a:rPr lang="en-US" sz="3300" b="1" dirty="0">
                <a:solidFill>
                  <a:srgbClr val="0000FF"/>
                </a:solidFill>
              </a:rPr>
              <a:t>FP</a:t>
            </a:r>
            <a:r>
              <a:rPr lang="en-US" sz="3300" b="1" dirty="0"/>
              <a:t>)</a:t>
            </a:r>
          </a:p>
          <a:p>
            <a:pPr>
              <a:lnSpc>
                <a:spcPct val="160000"/>
              </a:lnSpc>
            </a:pPr>
            <a:r>
              <a:rPr lang="en-US" sz="3300" b="1" dirty="0"/>
              <a:t>Iterative algorithm 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initializes out[b] to {}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if converges, then it computes </a:t>
            </a:r>
            <a:r>
              <a:rPr lang="en-US" sz="3300" dirty="0">
                <a:solidFill>
                  <a:srgbClr val="0000FF"/>
                </a:solidFill>
              </a:rPr>
              <a:t>Maximum Fixed Point</a:t>
            </a:r>
            <a:r>
              <a:rPr lang="en-US" sz="3300" dirty="0"/>
              <a:t> (</a:t>
            </a:r>
            <a:r>
              <a:rPr lang="en-US" sz="3300" dirty="0">
                <a:solidFill>
                  <a:srgbClr val="0000FF"/>
                </a:solidFill>
              </a:rPr>
              <a:t>MFP</a:t>
            </a:r>
            <a:r>
              <a:rPr lang="en-US" sz="3300" dirty="0"/>
              <a:t>):</a:t>
            </a:r>
          </a:p>
          <a:p>
            <a:pPr lvl="2"/>
            <a:r>
              <a:rPr lang="en-US" sz="3300" dirty="0">
                <a:solidFill>
                  <a:srgbClr val="0000FF"/>
                </a:solidFill>
              </a:rPr>
              <a:t>MFP</a:t>
            </a:r>
            <a:r>
              <a:rPr lang="en-US" sz="3300" dirty="0"/>
              <a:t> is the </a:t>
            </a:r>
            <a:r>
              <a:rPr lang="en-US" sz="3300" dirty="0">
                <a:solidFill>
                  <a:srgbClr val="FF3399"/>
                </a:solidFill>
              </a:rPr>
              <a:t>largest of all solutions to equations</a:t>
            </a:r>
          </a:p>
          <a:p>
            <a:pPr>
              <a:lnSpc>
                <a:spcPct val="160000"/>
              </a:lnSpc>
            </a:pPr>
            <a:r>
              <a:rPr lang="en-US" sz="3300" b="1" dirty="0"/>
              <a:t>Properties: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FP ≤ MFP ≤ MOP ≤ Perfect-solution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FP, MFP are safe 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in(b) ≤ MOP(b)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Correctness of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If data flow framework is </a:t>
            </a:r>
            <a:r>
              <a:rPr lang="en-US" b="1" dirty="0">
                <a:solidFill>
                  <a:srgbClr val="C00000"/>
                </a:solidFill>
              </a:rPr>
              <a:t>monotone</a:t>
            </a:r>
            <a:r>
              <a:rPr lang="en-US" b="1" dirty="0"/>
              <a:t>, then if the algorithm converges, IN[b] </a:t>
            </a:r>
            <a:r>
              <a:rPr lang="en-US" dirty="0"/>
              <a:t>≤</a:t>
            </a:r>
            <a:r>
              <a:rPr lang="en-US" b="1" dirty="0"/>
              <a:t> MOP[b]</a:t>
            </a:r>
          </a:p>
          <a:p>
            <a:pPr>
              <a:lnSpc>
                <a:spcPct val="160000"/>
              </a:lnSpc>
            </a:pPr>
            <a:r>
              <a:rPr lang="en-US" b="1" dirty="0"/>
              <a:t>Proof: Induction on path lengths</a:t>
            </a:r>
          </a:p>
          <a:p>
            <a:pPr lvl="1"/>
            <a:r>
              <a:rPr lang="en-US" dirty="0"/>
              <a:t>Define IN[entry] = OUT[entry]</a:t>
            </a:r>
            <a:br>
              <a:rPr lang="en-US" dirty="0"/>
            </a:br>
            <a:r>
              <a:rPr lang="en-US" dirty="0"/>
              <a:t>and transfer function of entry = Identity function</a:t>
            </a:r>
          </a:p>
          <a:p>
            <a:pPr lvl="1"/>
            <a:r>
              <a:rPr lang="en-US" dirty="0"/>
              <a:t>Base case: path of length 0</a:t>
            </a:r>
          </a:p>
          <a:p>
            <a:pPr lvl="2"/>
            <a:r>
              <a:rPr lang="en-US" dirty="0"/>
              <a:t>Proper initialization of IN[entry]</a:t>
            </a:r>
          </a:p>
          <a:p>
            <a:pPr lvl="1"/>
            <a:r>
              <a:rPr lang="en-US" dirty="0"/>
              <a:t>If true for path of length k</a:t>
            </a:r>
            <a:r>
              <a:rPr lang="en-US" i="1" dirty="0"/>
              <a:t>,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i="1" dirty="0"/>
              <a:t>, ..., </a:t>
            </a:r>
            <a:r>
              <a:rPr lang="en-US" i="1" dirty="0" err="1"/>
              <a:t>n</a:t>
            </a:r>
            <a:r>
              <a:rPr lang="en-US" i="1" baseline="-25000" dirty="0" err="1"/>
              <a:t>k</a:t>
            </a:r>
            <a:r>
              <a:rPr lang="en-US" dirty="0"/>
              <a:t>), then</a:t>
            </a:r>
            <a:br>
              <a:rPr lang="en-US" i="1" dirty="0"/>
            </a:br>
            <a:r>
              <a:rPr lang="en-US" dirty="0"/>
              <a:t>true for path of length k+1: </a:t>
            </a:r>
            <a:r>
              <a:rPr lang="en-US" i="1" dirty="0"/>
              <a:t>p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i="1" dirty="0"/>
              <a:t>, ..., n</a:t>
            </a:r>
            <a:r>
              <a:rPr lang="en-US" i="1" baseline="-25000" dirty="0"/>
              <a:t>k+1</a:t>
            </a:r>
            <a:r>
              <a:rPr lang="en-US" dirty="0"/>
              <a:t>)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Assume: IN[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 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k-1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k-2</a:t>
            </a:r>
            <a:r>
              <a:rPr lang="en-US" dirty="0"/>
              <a:t>(...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1</a:t>
            </a:r>
            <a:r>
              <a:rPr lang="en-US" dirty="0"/>
              <a:t>(IN[entry])))</a:t>
            </a:r>
            <a:endParaRPr lang="en-US" i="1" dirty="0"/>
          </a:p>
          <a:p>
            <a:pPr lvl="2">
              <a:lnSpc>
                <a:spcPct val="150000"/>
              </a:lnSpc>
            </a:pPr>
            <a:r>
              <a:rPr lang="en-US" dirty="0"/>
              <a:t>IN[n</a:t>
            </a:r>
            <a:r>
              <a:rPr lang="en-US" baseline="-25000" dirty="0"/>
              <a:t>k+1</a:t>
            </a:r>
            <a:r>
              <a:rPr lang="en-US" dirty="0"/>
              <a:t>] = OUT[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...</a:t>
            </a:r>
            <a:br>
              <a:rPr lang="en-US" dirty="0"/>
            </a:br>
            <a:r>
              <a:rPr lang="en-US" dirty="0"/>
              <a:t>	  ≤ OUT[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  	  ≤ </a:t>
            </a:r>
            <a:r>
              <a:rPr lang="en-US" i="1" dirty="0" err="1"/>
              <a:t>f</a:t>
            </a:r>
            <a:r>
              <a:rPr lang="en-US" i="1" baseline="-25000" dirty="0" err="1"/>
              <a:t>n</a:t>
            </a:r>
            <a:r>
              <a:rPr lang="en-US" i="1" baseline="-50000" dirty="0" err="1"/>
              <a:t>k</a:t>
            </a:r>
            <a:r>
              <a:rPr lang="en-US" i="1" baseline="-50000" dirty="0"/>
              <a:t> </a:t>
            </a:r>
            <a:r>
              <a:rPr lang="en-US" dirty="0"/>
              <a:t>(IN[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])</a:t>
            </a:r>
            <a:br>
              <a:rPr lang="en-US" dirty="0"/>
            </a:br>
            <a:r>
              <a:rPr lang="en-US" dirty="0"/>
              <a:t>	  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k-1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k-2</a:t>
            </a:r>
            <a:r>
              <a:rPr lang="en-US" dirty="0"/>
              <a:t>(...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1</a:t>
            </a:r>
            <a:r>
              <a:rPr lang="en-US" dirty="0"/>
              <a:t>(IN[entry])))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2047-E713-4D52-834E-7DDD52AA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Refreshing from Last Lecture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2CB85-B97E-4BAD-8641-5EB5E0B5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2A8AB7-13DB-45EE-B1D4-0893D2278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Reaching definitions</a:t>
            </a:r>
          </a:p>
          <a:p>
            <a:endParaRPr lang="en-US" dirty="0"/>
          </a:p>
          <a:p>
            <a:r>
              <a:rPr lang="en-US" dirty="0"/>
              <a:t>Live variables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6777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If data flow framework is </a:t>
            </a:r>
            <a:r>
              <a:rPr lang="en-US" sz="2800" b="1" dirty="0" err="1">
                <a:solidFill>
                  <a:srgbClr val="0000FF"/>
                </a:solidFill>
              </a:rPr>
              <a:t>distributive</a:t>
            </a:r>
            <a:r>
              <a:rPr lang="en-US" sz="2800" b="1" dirty="0" err="1"/>
              <a:t>,then</a:t>
            </a:r>
            <a:r>
              <a:rPr lang="en-US" sz="2800" b="1" dirty="0"/>
              <a:t> if the algorithm converges, </a:t>
            </a:r>
            <a:r>
              <a:rPr lang="en-US" sz="2800" b="1" dirty="0">
                <a:solidFill>
                  <a:srgbClr val="0000FF"/>
                </a:solidFill>
              </a:rPr>
              <a:t>IN[b] = MOP[b]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br>
              <a:rPr lang="en-US" sz="2800" b="1" dirty="0"/>
            </a:br>
            <a:endParaRPr lang="en-US" sz="2800" b="1" dirty="0"/>
          </a:p>
          <a:p>
            <a:r>
              <a:rPr lang="en-US" sz="2800" dirty="0"/>
              <a:t>Monotone but not distributive: behaves as if there are additional paths </a:t>
            </a:r>
            <a:br>
              <a:rPr lang="en-US" dirty="0"/>
            </a:b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8310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2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28310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3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142" y="3974068"/>
            <a:ext cx="170110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c = a + b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291032" y="3123403"/>
            <a:ext cx="496669" cy="12046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2133" y="3146963"/>
            <a:ext cx="496669" cy="11575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Additional Property to Guarantee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Data flow framework (</a:t>
            </a:r>
            <a:r>
              <a:rPr lang="en-US" b="1" dirty="0">
                <a:solidFill>
                  <a:srgbClr val="0000FF"/>
                </a:solidFill>
              </a:rPr>
              <a:t>monotone</a:t>
            </a:r>
            <a:r>
              <a:rPr lang="en-US" b="1" dirty="0"/>
              <a:t>) converges if there is a </a:t>
            </a:r>
            <a:r>
              <a:rPr lang="en-US" b="1" dirty="0">
                <a:solidFill>
                  <a:srgbClr val="FF3399"/>
                </a:solidFill>
              </a:rPr>
              <a:t>finite descending chain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For each variable IN[b], OUT[b], consider the sequence of values set to each variable </a:t>
            </a:r>
            <a:r>
              <a:rPr lang="en-US" dirty="0">
                <a:solidFill>
                  <a:srgbClr val="0000FF"/>
                </a:solidFill>
              </a:rPr>
              <a:t>across iterations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sequence for </a:t>
            </a:r>
            <a:r>
              <a:rPr lang="en-US" dirty="0">
                <a:solidFill>
                  <a:srgbClr val="0000FF"/>
                </a:solidFill>
              </a:rPr>
              <a:t>in[b] is monotonically decreasing</a:t>
            </a:r>
          </a:p>
          <a:p>
            <a:pPr lvl="2"/>
            <a:r>
              <a:rPr lang="en-US" dirty="0"/>
              <a:t>sequence for </a:t>
            </a:r>
            <a:r>
              <a:rPr lang="en-US" dirty="0">
                <a:solidFill>
                  <a:srgbClr val="0000FF"/>
                </a:solidFill>
              </a:rPr>
              <a:t>out[b] is monotonically decreasing 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(out[b] initialized to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sequence for </a:t>
            </a:r>
            <a:r>
              <a:rPr lang="en-US" dirty="0">
                <a:solidFill>
                  <a:srgbClr val="0000FF"/>
                </a:solidFill>
              </a:rPr>
              <a:t>out[b] is monotonically decreasing</a:t>
            </a:r>
          </a:p>
          <a:p>
            <a:pPr lvl="2"/>
            <a:r>
              <a:rPr lang="en-US" dirty="0"/>
              <a:t>sequence of </a:t>
            </a:r>
            <a:r>
              <a:rPr lang="en-US" dirty="0">
                <a:solidFill>
                  <a:srgbClr val="0000FF"/>
                </a:solidFill>
              </a:rPr>
              <a:t>in[b] is monotonically decreasing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8" y="141788"/>
            <a:ext cx="8229600" cy="1143000"/>
          </a:xfrm>
        </p:spPr>
        <p:txBody>
          <a:bodyPr/>
          <a:lstStyle/>
          <a:p>
            <a:r>
              <a:rPr lang="en-US" dirty="0"/>
              <a:t>Speed of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Speed of convergence depends on order of node visits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Reverse “direction” for backward flow problems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31242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39624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672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48006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54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56388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0" y="28956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0" y="38100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0" y="33528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33528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4" idx="2"/>
            <a:endCxn id="26" idx="0"/>
          </p:cNvCxnSpPr>
          <p:nvPr/>
        </p:nvCxnSpPr>
        <p:spPr>
          <a:xfrm rot="16200000" flipH="1">
            <a:off x="4343400" y="2857500"/>
            <a:ext cx="2286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2"/>
            <a:endCxn id="27" idx="0"/>
          </p:cNvCxnSpPr>
          <p:nvPr/>
        </p:nvCxnSpPr>
        <p:spPr>
          <a:xfrm rot="5400000">
            <a:off x="3543300" y="2819400"/>
            <a:ext cx="228600" cy="838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2"/>
            <a:endCxn id="25" idx="0"/>
          </p:cNvCxnSpPr>
          <p:nvPr/>
        </p:nvCxnSpPr>
        <p:spPr>
          <a:xfrm rot="16200000" flipH="1">
            <a:off x="3543300" y="3276600"/>
            <a:ext cx="228600" cy="838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  <a:endCxn id="25" idx="0"/>
          </p:cNvCxnSpPr>
          <p:nvPr/>
        </p:nvCxnSpPr>
        <p:spPr>
          <a:xfrm rot="5400000">
            <a:off x="4343400" y="3314700"/>
            <a:ext cx="2286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2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</a:t>
            </a:r>
            <a:r>
              <a:rPr lang="en-US" dirty="0" err="1"/>
              <a:t>Postorder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Step 1: depth-first post order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main()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		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Visit(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Visit(n) {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for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each successor 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that has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not been visited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   Visit(s);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}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Step 2: reverse order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each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rPostOrder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NumNodes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Depth-First Iterative Algorithm (forward)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input: control flow graph CFG = (N, E, Entry, Exit)</a:t>
            </a:r>
          </a:p>
          <a:p>
            <a:pPr>
              <a:lnSpc>
                <a:spcPct val="17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/* Initialize */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out[entry]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init_value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all nodes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Change = True</a:t>
            </a:r>
          </a:p>
          <a:p>
            <a:pPr>
              <a:lnSpc>
                <a:spcPct val="17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/* iterate */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While Change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Change = False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For each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rPostOrder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in[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900" b="1" dirty="0">
                <a:sym typeface="Symbol"/>
              </a:rPr>
              <a:t>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(out[p]), for all predecessors p of i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oldout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oldout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Change = True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97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of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If cycles do not add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information can flow in one pass down a series of nodes of increasing order number:</a:t>
            </a:r>
          </a:p>
          <a:p>
            <a:pPr lvl="2"/>
            <a:r>
              <a:rPr lang="en-US" dirty="0"/>
              <a:t>e.g., 1 -&gt; 4 -&gt; 5 -&gt; 7 -&gt; 2 -&gt; 4 ...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passes determined by </a:t>
            </a:r>
            <a:r>
              <a:rPr lang="en-US" dirty="0">
                <a:solidFill>
                  <a:srgbClr val="0000FF"/>
                </a:solidFill>
              </a:rPr>
              <a:t>number of back edges in the path</a:t>
            </a:r>
          </a:p>
          <a:p>
            <a:pPr lvl="2"/>
            <a:r>
              <a:rPr lang="en-US" dirty="0"/>
              <a:t>essentially the nesting depth of the graph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Number of iterations </a:t>
            </a:r>
            <a:r>
              <a:rPr lang="en-US" dirty="0"/>
              <a:t>= </a:t>
            </a:r>
            <a:r>
              <a:rPr lang="en-US" dirty="0">
                <a:solidFill>
                  <a:srgbClr val="0000FF"/>
                </a:solidFill>
              </a:rPr>
              <a:t>number of back edges in any acyclic path + 2</a:t>
            </a:r>
          </a:p>
          <a:p>
            <a:pPr lvl="2"/>
            <a:r>
              <a:rPr lang="en-US" dirty="0"/>
              <a:t>(2 are necessary even if there are no cycles)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What is the depth?</a:t>
            </a:r>
          </a:p>
          <a:p>
            <a:pPr lvl="1"/>
            <a:r>
              <a:rPr lang="en-US" dirty="0"/>
              <a:t>corresponds to depth of intervals for “reducible” graphs</a:t>
            </a:r>
          </a:p>
          <a:p>
            <a:pPr lvl="1"/>
            <a:r>
              <a:rPr lang="en-US" dirty="0"/>
              <a:t>in real programs: average of 2.75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2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Check List for Data Flow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Semi-lattice</a:t>
            </a:r>
          </a:p>
          <a:p>
            <a:pPr lvl="1"/>
            <a:r>
              <a:rPr lang="en-US" dirty="0"/>
              <a:t>set of values</a:t>
            </a:r>
          </a:p>
          <a:p>
            <a:pPr lvl="1"/>
            <a:r>
              <a:rPr lang="en-US" dirty="0"/>
              <a:t>meet operator</a:t>
            </a:r>
          </a:p>
          <a:p>
            <a:pPr lvl="1"/>
            <a:r>
              <a:rPr lang="en-US" dirty="0"/>
              <a:t>top, bottom</a:t>
            </a:r>
          </a:p>
          <a:p>
            <a:pPr lvl="1"/>
            <a:r>
              <a:rPr lang="en-US" dirty="0"/>
              <a:t>finite descending chain?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Transfer functions</a:t>
            </a:r>
          </a:p>
          <a:p>
            <a:pPr lvl="1"/>
            <a:r>
              <a:rPr lang="en-US" dirty="0"/>
              <a:t>function of each basic block</a:t>
            </a:r>
          </a:p>
          <a:p>
            <a:pPr lvl="1"/>
            <a:r>
              <a:rPr lang="en-US" dirty="0"/>
              <a:t>monotone</a:t>
            </a:r>
          </a:p>
          <a:p>
            <a:pPr lvl="1"/>
            <a:r>
              <a:rPr lang="en-US" dirty="0"/>
              <a:t>distributive?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Algorithm</a:t>
            </a:r>
          </a:p>
          <a:p>
            <a:pPr lvl="1"/>
            <a:r>
              <a:rPr lang="en-US" dirty="0"/>
              <a:t>initialization step (entry/exit, other nodes)</a:t>
            </a:r>
          </a:p>
          <a:p>
            <a:pPr lvl="1"/>
            <a:r>
              <a:rPr lang="en-US" dirty="0"/>
              <a:t>visit order: </a:t>
            </a:r>
            <a:r>
              <a:rPr lang="en-US" dirty="0" err="1"/>
              <a:t>rPostOrder</a:t>
            </a:r>
            <a:endParaRPr lang="en-US" dirty="0"/>
          </a:p>
          <a:p>
            <a:pPr lvl="1"/>
            <a:r>
              <a:rPr lang="en-US" dirty="0"/>
              <a:t>depth of the graph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52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Dataflow analysis examples</a:t>
            </a:r>
          </a:p>
          <a:p>
            <a:pPr lvl="1"/>
            <a:r>
              <a:rPr lang="en-US" dirty="0"/>
              <a:t>Reaching definitions</a:t>
            </a:r>
          </a:p>
          <a:p>
            <a:pPr lvl="1"/>
            <a:r>
              <a:rPr lang="en-US" dirty="0"/>
              <a:t>Live variables</a:t>
            </a:r>
          </a:p>
          <a:p>
            <a:pPr lvl="1"/>
            <a:endParaRPr lang="en-US" dirty="0"/>
          </a:p>
          <a:p>
            <a:r>
              <a:rPr lang="en-US" dirty="0"/>
              <a:t>Dataflow formation definition</a:t>
            </a:r>
          </a:p>
          <a:p>
            <a:pPr lvl="1"/>
            <a:r>
              <a:rPr lang="en-US" dirty="0"/>
              <a:t>Meet operator</a:t>
            </a:r>
          </a:p>
          <a:p>
            <a:pPr lvl="1"/>
            <a:r>
              <a:rPr lang="en-US" dirty="0"/>
              <a:t>Transfer functions</a:t>
            </a:r>
          </a:p>
          <a:p>
            <a:pPr lvl="1"/>
            <a:r>
              <a:rPr lang="en-US" dirty="0"/>
              <a:t>Correctness, Precision, Convergence</a:t>
            </a:r>
          </a:p>
          <a:p>
            <a:pPr lvl="1"/>
            <a:r>
              <a:rPr lang="en-US" dirty="0"/>
              <a:t>Efficiency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65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7824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Goals: </a:t>
            </a:r>
          </a:p>
          <a:p>
            <a:pPr lvl="1"/>
            <a:r>
              <a:rPr lang="en-US" dirty="0"/>
              <a:t>Define a loop in graph-theoretic terms (control flow graph)</a:t>
            </a:r>
          </a:p>
          <a:p>
            <a:pPr lvl="1"/>
            <a:r>
              <a:rPr lang="en-US" dirty="0"/>
              <a:t>Not sensitive to input syntax</a:t>
            </a:r>
          </a:p>
          <a:p>
            <a:pPr lvl="1"/>
            <a:r>
              <a:rPr lang="en-US" dirty="0"/>
              <a:t>A uniform treatment for all loops: DO, while, </a:t>
            </a:r>
            <a:r>
              <a:rPr lang="en-US" dirty="0" err="1"/>
              <a:t>goto’s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Not every cycle is a “loop” from an optimization perspective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Intuitive properties of a loop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edges must form at least a 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18379"/>
            <a:ext cx="990600" cy="16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5017EE8-5274-4F40-BB08-C56004A26B1F}"/>
              </a:ext>
            </a:extLst>
          </p:cNvPr>
          <p:cNvSpPr/>
          <p:nvPr/>
        </p:nvSpPr>
        <p:spPr>
          <a:xfrm rot="3641767">
            <a:off x="3151100" y="3953153"/>
            <a:ext cx="1524000" cy="6558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6219-21A9-48F1-A4A0-7CBF3C09070A}"/>
              </a:ext>
            </a:extLst>
          </p:cNvPr>
          <p:cNvSpPr txBox="1"/>
          <p:nvPr/>
        </p:nvSpPr>
        <p:spPr>
          <a:xfrm>
            <a:off x="2362200" y="3962400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this a loop?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86A3C5-7214-43EC-981A-3BC427C455E8}"/>
              </a:ext>
            </a:extLst>
          </p:cNvPr>
          <p:cNvSpPr/>
          <p:nvPr/>
        </p:nvSpPr>
        <p:spPr>
          <a:xfrm rot="5400000">
            <a:off x="3650895" y="4205993"/>
            <a:ext cx="990599" cy="655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B105A-0C2E-42B0-9CCD-49072366494A}"/>
              </a:ext>
            </a:extLst>
          </p:cNvPr>
          <p:cNvSpPr txBox="1"/>
          <p:nvPr/>
        </p:nvSpPr>
        <p:spPr>
          <a:xfrm>
            <a:off x="4713199" y="3982454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loop?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7848601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</a:rPr>
                        <a:t>Reaching</a:t>
                      </a:r>
                      <a:r>
                        <a:rPr lang="en-US" sz="1600" b="1" baseline="0" dirty="0">
                          <a:latin typeface="Calibri"/>
                        </a:rPr>
                        <a:t> Definitions</a:t>
                      </a:r>
                      <a:endParaRPr lang="en-US" sz="16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</a:rPr>
                        <a:t>Live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Sets of definitions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Sets of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forward: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(in[b])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out[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pred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(b)]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backward: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(out[b])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in[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succ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(b)]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Transfer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(x) = Gen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(x –Kill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(x) = Use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(x -Def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Meet Operation (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Boundary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out[entry]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in[exit]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Initial interior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21D2DB-0692-413B-BFE1-0B6E5330E0D8}"/>
              </a:ext>
            </a:extLst>
          </p:cNvPr>
          <p:cNvSpPr/>
          <p:nvPr/>
        </p:nvSpPr>
        <p:spPr>
          <a:xfrm>
            <a:off x="1447800" y="5113057"/>
            <a:ext cx="6365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Other examples (e.g., Available expressions), defined in ALSU 9.2.6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0527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Dominators</a:t>
            </a:r>
          </a:p>
          <a:p>
            <a:pPr lvl="1"/>
            <a:r>
              <a:rPr lang="en-US" dirty="0"/>
              <a:t>Node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dominates</a:t>
            </a:r>
            <a:r>
              <a:rPr lang="en-US" dirty="0"/>
              <a:t> node </a:t>
            </a:r>
            <a:r>
              <a:rPr lang="en-US" i="1" dirty="0"/>
              <a:t>n </a:t>
            </a:r>
            <a:r>
              <a:rPr lang="en-US" dirty="0"/>
              <a:t>in a graph (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if every path from the start node to </a:t>
            </a:r>
            <a:r>
              <a:rPr lang="en-US" i="1" dirty="0"/>
              <a:t>n</a:t>
            </a:r>
            <a:r>
              <a:rPr lang="en-US" dirty="0"/>
              <a:t> goes through </a:t>
            </a:r>
            <a:r>
              <a:rPr lang="en-US" i="1" dirty="0"/>
              <a:t>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Dominators can be organized as a </a:t>
            </a:r>
            <a:r>
              <a:rPr lang="en-US" dirty="0">
                <a:solidFill>
                  <a:srgbClr val="FF3399"/>
                </a:solidFill>
              </a:rPr>
              <a:t>tree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b</a:t>
            </a:r>
            <a:r>
              <a:rPr lang="en-US" dirty="0"/>
              <a:t> in the </a:t>
            </a:r>
            <a:r>
              <a:rPr lang="en-US" dirty="0">
                <a:solidFill>
                  <a:srgbClr val="0000FF"/>
                </a:solidFill>
              </a:rPr>
              <a:t>dominator tree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immediately dominates</a:t>
            </a:r>
            <a:r>
              <a:rPr lang="en-US" i="1" dirty="0"/>
              <a:t> b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05" y="2286000"/>
            <a:ext cx="1949095" cy="27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29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1299"/>
            <a:ext cx="8229600" cy="1143000"/>
          </a:xfrm>
        </p:spPr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6837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Definitions</a:t>
            </a:r>
          </a:p>
          <a:p>
            <a:pPr lvl="1"/>
            <a:r>
              <a:rPr lang="en-US" dirty="0"/>
              <a:t>Single entry-point: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3399"/>
                </a:solidFill>
              </a:rPr>
              <a:t>header</a:t>
            </a:r>
          </a:p>
          <a:p>
            <a:pPr lvl="2"/>
            <a:r>
              <a:rPr lang="en-US" dirty="0"/>
              <a:t>a header </a:t>
            </a:r>
            <a:r>
              <a:rPr lang="en-US" dirty="0">
                <a:solidFill>
                  <a:srgbClr val="0000FF"/>
                </a:solidFill>
              </a:rPr>
              <a:t>dominates all nodes in the loop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FF3399"/>
                </a:solidFill>
              </a:rPr>
              <a:t>back edge</a:t>
            </a:r>
            <a:r>
              <a:rPr lang="en-US" dirty="0"/>
              <a:t> is an arc whose </a:t>
            </a:r>
            <a:r>
              <a:rPr lang="en-US" dirty="0">
                <a:solidFill>
                  <a:srgbClr val="0000FF"/>
                </a:solidFill>
              </a:rPr>
              <a:t>head dominates its tail </a:t>
            </a:r>
            <a:r>
              <a:rPr lang="en-US" dirty="0"/>
              <a:t>(tail -&gt; head)</a:t>
            </a:r>
          </a:p>
          <a:p>
            <a:pPr lvl="2"/>
            <a:r>
              <a:rPr lang="en-US" dirty="0"/>
              <a:t>a back edge </a:t>
            </a:r>
            <a:r>
              <a:rPr lang="en-US" dirty="0">
                <a:solidFill>
                  <a:srgbClr val="FF3399"/>
                </a:solidFill>
              </a:rPr>
              <a:t>must be a part of at least one loop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3399"/>
                </a:solidFill>
              </a:rPr>
              <a:t>natural loop of a back edge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smallest set </a:t>
            </a:r>
            <a:r>
              <a:rPr lang="en-US" dirty="0"/>
              <a:t>of nodes that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includes the head and tail of the back edge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has </a:t>
            </a:r>
            <a:r>
              <a:rPr lang="en-US" dirty="0">
                <a:solidFill>
                  <a:srgbClr val="0000FF"/>
                </a:solidFill>
              </a:rPr>
              <a:t>no predecessors outside the 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except for the predecessors of the header.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 -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F4DE77-6EC7-481A-B5B7-9A9604078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828800"/>
            <a:ext cx="3733800" cy="42202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D4780B-1D92-443B-85F5-0BC616F62A79}"/>
              </a:ext>
            </a:extLst>
          </p:cNvPr>
          <p:cNvSpPr/>
          <p:nvPr/>
        </p:nvSpPr>
        <p:spPr>
          <a:xfrm>
            <a:off x="1981200" y="17967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995908-78DB-45D2-ACBD-C7BA67C780D8}"/>
              </a:ext>
            </a:extLst>
          </p:cNvPr>
          <p:cNvSpPr/>
          <p:nvPr/>
        </p:nvSpPr>
        <p:spPr>
          <a:xfrm>
            <a:off x="1981200" y="415490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324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Find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Find the dominator relations in a flow graph</a:t>
            </a:r>
          </a:p>
          <a:p>
            <a:endParaRPr lang="en-US" sz="2800" dirty="0"/>
          </a:p>
          <a:p>
            <a:r>
              <a:rPr lang="en-US" sz="2800" dirty="0"/>
              <a:t>Identify the back edges</a:t>
            </a:r>
          </a:p>
          <a:p>
            <a:endParaRPr lang="en-US" sz="2800" dirty="0"/>
          </a:p>
          <a:p>
            <a:r>
              <a:rPr lang="en-US" sz="2800" dirty="0"/>
              <a:t>Find the natural loop associated with the back edge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92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Finding Dominators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dominates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 a graph (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every path from the start node to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goes through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</a:p>
          <a:p>
            <a:r>
              <a:rPr lang="en-US" b="1" dirty="0"/>
              <a:t>Formulated as MOP problem: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lies on all possible paths reaching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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Direction: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Values: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Meet operator: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Top: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Bottom: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Boundary condition: start/entry node =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Initialization for internal nodes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Finite descending chain?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Transfer function:</a:t>
            </a:r>
          </a:p>
          <a:p>
            <a:r>
              <a:rPr lang="en-US" b="1" dirty="0"/>
              <a:t>Speed: </a:t>
            </a:r>
          </a:p>
          <a:p>
            <a:pPr lvl="3"/>
            <a:r>
              <a:rPr lang="en-US" sz="2600" dirty="0"/>
              <a:t>With reverse </a:t>
            </a:r>
            <a:r>
              <a:rPr lang="en-US" sz="2600" dirty="0" err="1"/>
              <a:t>postorder</a:t>
            </a:r>
            <a:r>
              <a:rPr lang="en-US" sz="2600" dirty="0"/>
              <a:t>, most flow graphs </a:t>
            </a:r>
            <a:br>
              <a:rPr lang="en-US" sz="2600" dirty="0"/>
            </a:br>
            <a:r>
              <a:rPr lang="en-US" sz="2600" dirty="0"/>
              <a:t>(reducible flow graphs) converge in 1 pass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8820-3E60-4BAB-AFC3-D5E4B257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DA70E-503F-4148-9845-FF6E6014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C0738-59B8-4034-938D-5D0814DC7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803746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0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2. 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1A87-EF91-42A2-AB54-921F639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1142-F1B6-4B3B-A7F6-5F54D82E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4228-BB01-449D-826E-B26ED357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1113"/>
            <a:ext cx="7550658" cy="4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Correctness </a:t>
            </a:r>
          </a:p>
          <a:p>
            <a:pPr lvl="2"/>
            <a:r>
              <a:rPr lang="en-US" dirty="0"/>
              <a:t>equations are satisfied, if the program terminates.</a:t>
            </a:r>
          </a:p>
          <a:p>
            <a:pPr lvl="2"/>
            <a:endParaRPr lang="en-US" dirty="0"/>
          </a:p>
          <a:p>
            <a:r>
              <a:rPr lang="en-US" b="1" dirty="0"/>
              <a:t>Precision: how good is the answer?</a:t>
            </a:r>
          </a:p>
          <a:p>
            <a:pPr lvl="2"/>
            <a:r>
              <a:rPr lang="en-US" dirty="0"/>
              <a:t>is the answer ONLY a union of all possible executions?</a:t>
            </a:r>
          </a:p>
          <a:p>
            <a:pPr lvl="2"/>
            <a:endParaRPr lang="en-US" dirty="0"/>
          </a:p>
          <a:p>
            <a:r>
              <a:rPr lang="en-US" b="1" dirty="0"/>
              <a:t>Convergence: will the analysis terminate?</a:t>
            </a:r>
          </a:p>
          <a:p>
            <a:pPr lvl="2"/>
            <a:r>
              <a:rPr lang="en-US" dirty="0"/>
              <a:t>or, will there always be some nodes that change?</a:t>
            </a:r>
          </a:p>
          <a:p>
            <a:pPr lvl="2"/>
            <a:endParaRPr lang="en-US" dirty="0"/>
          </a:p>
          <a:p>
            <a:r>
              <a:rPr lang="en-US" b="1" dirty="0"/>
              <a:t>Speed: how fast is the convergence?</a:t>
            </a:r>
          </a:p>
          <a:p>
            <a:pPr lvl="2"/>
            <a:r>
              <a:rPr lang="en-US" dirty="0"/>
              <a:t>how many times will we visit each node?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8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Dataflow-2 and 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31360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23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0793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4011"/>
            <a:ext cx="7696200" cy="129941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u="none" dirty="0"/>
              <a:t>Foundations of Data Flow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1752600"/>
            <a:ext cx="7810500" cy="42672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Meet operator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Transfer functions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Correctness, Precision, Convergence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Efficiency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Reference: ALSU pp. 613-631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Background: Hecht and </a:t>
            </a:r>
            <a:r>
              <a:rPr lang="en-US" sz="2400" dirty="0" err="1">
                <a:solidFill>
                  <a:schemeClr val="tx1"/>
                </a:solidFill>
              </a:rPr>
              <a:t>Ullman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Kildall</a:t>
            </a:r>
            <a:r>
              <a:rPr lang="en-US" sz="2400" dirty="0">
                <a:solidFill>
                  <a:schemeClr val="tx1"/>
                </a:solidFill>
              </a:rPr>
              <a:t>, Allen and </a:t>
            </a:r>
            <a:r>
              <a:rPr lang="en-US" sz="2400" dirty="0" err="1">
                <a:solidFill>
                  <a:schemeClr val="tx1"/>
                </a:solidFill>
              </a:rPr>
              <a:t>Cocke</a:t>
            </a:r>
            <a:r>
              <a:rPr lang="en-US" sz="2400" dirty="0">
                <a:solidFill>
                  <a:schemeClr val="tx1"/>
                </a:solidFill>
              </a:rPr>
              <a:t>[76]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Marlowe &amp; Ryder, Properties of data flow frameworks: a unified model. Rutgers tech report, Apr. 1988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Unified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Data flow problems are defined by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Domain of values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V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Meet operator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</a:rPr>
              <a:t> V </a:t>
            </a:r>
            <a:r>
              <a:rPr lang="en-US" dirty="0">
                <a:solidFill>
                  <a:srgbClr val="FF3399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FF3399"/>
                </a:solidFill>
              </a:rPr>
              <a:t> V</a:t>
            </a:r>
            <a:r>
              <a:rPr lang="en-US" dirty="0"/>
              <a:t>), </a:t>
            </a:r>
            <a:r>
              <a:rPr lang="en-US" dirty="0">
                <a:solidFill>
                  <a:srgbClr val="0000FF"/>
                </a:solidFill>
              </a:rPr>
              <a:t>initial value</a:t>
            </a:r>
          </a:p>
          <a:p>
            <a:pPr lvl="2"/>
            <a:r>
              <a:rPr lang="en-US" dirty="0"/>
              <a:t>A set of </a:t>
            </a:r>
            <a:r>
              <a:rPr lang="en-US" dirty="0">
                <a:solidFill>
                  <a:srgbClr val="0000FF"/>
                </a:solidFill>
              </a:rPr>
              <a:t>transfer functions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V </a:t>
            </a:r>
            <a:r>
              <a:rPr lang="en-US" dirty="0">
                <a:solidFill>
                  <a:srgbClr val="FF3399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FF3399"/>
                </a:solidFill>
              </a:rPr>
              <a:t> V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Usefulness of unified framework</a:t>
            </a:r>
          </a:p>
          <a:p>
            <a:pPr lvl="2"/>
            <a:r>
              <a:rPr lang="en-US" dirty="0"/>
              <a:t>To answer questions such as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precision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convergence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speed of convergence</a:t>
            </a:r>
            <a:br>
              <a:rPr lang="en-US" dirty="0"/>
            </a:br>
            <a:r>
              <a:rPr lang="en-US" dirty="0"/>
              <a:t>for a family of problems</a:t>
            </a:r>
          </a:p>
          <a:p>
            <a:pPr lvl="3"/>
            <a:r>
              <a:rPr lang="en-US" dirty="0"/>
              <a:t>If meet operators and transfer functions have properties X, then we know Y about the above.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Reuse code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Properties of the meet operator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commutative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= y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x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solidFill>
                  <a:srgbClr val="0000FF"/>
                </a:solidFill>
              </a:rPr>
              <a:t>idempotent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x = x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associative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(y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z) = (x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y)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z</a:t>
            </a:r>
          </a:p>
          <a:p>
            <a:pPr lvl="2"/>
            <a:r>
              <a:rPr lang="en-US" dirty="0"/>
              <a:t>there is a </a:t>
            </a:r>
            <a:r>
              <a:rPr lang="en-US" dirty="0">
                <a:solidFill>
                  <a:srgbClr val="0000FF"/>
                </a:solidFill>
              </a:rPr>
              <a:t>Top</a:t>
            </a:r>
            <a:r>
              <a:rPr lang="en-US" dirty="0"/>
              <a:t> element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such that x </a:t>
            </a:r>
            <a:r>
              <a:rPr lang="en-US" dirty="0">
                <a:sym typeface="Symbol"/>
              </a:rPr>
              <a:t>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= x </a:t>
            </a:r>
          </a:p>
          <a:p>
            <a:pPr lvl="2"/>
            <a:endParaRPr lang="en-US" dirty="0"/>
          </a:p>
          <a:p>
            <a:r>
              <a:rPr lang="en-US" b="1" dirty="0"/>
              <a:t>Meet operator defines a partial ordering on values</a:t>
            </a:r>
          </a:p>
          <a:p>
            <a:pPr lvl="2"/>
            <a:r>
              <a:rPr lang="en-US" dirty="0"/>
              <a:t>x ≤ y if and only if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= x   </a:t>
            </a:r>
            <a:r>
              <a:rPr lang="en-US" dirty="0">
                <a:solidFill>
                  <a:srgbClr val="C00000"/>
                </a:solidFill>
              </a:rPr>
              <a:t>(y -&gt; x in diagram)</a:t>
            </a:r>
          </a:p>
          <a:p>
            <a:pPr lvl="3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Transitivity</a:t>
            </a:r>
            <a:r>
              <a:rPr lang="en-US" dirty="0"/>
              <a:t>: if x ≤ y and y ≤ z then x ≤ z </a:t>
            </a:r>
          </a:p>
          <a:p>
            <a:pPr lvl="3"/>
            <a:r>
              <a:rPr lang="en-US" dirty="0" err="1">
                <a:solidFill>
                  <a:srgbClr val="0000FF"/>
                </a:solidFill>
              </a:rPr>
              <a:t>Antisymmetry</a:t>
            </a:r>
            <a:r>
              <a:rPr lang="en-US" dirty="0"/>
              <a:t>: if x ≤ y and y ≤ x then x = y </a:t>
            </a:r>
          </a:p>
          <a:p>
            <a:pPr lvl="3"/>
            <a:r>
              <a:rPr lang="en-US" dirty="0" err="1">
                <a:solidFill>
                  <a:srgbClr val="0000FF"/>
                </a:solidFill>
              </a:rPr>
              <a:t>Reflexitivity</a:t>
            </a:r>
            <a:r>
              <a:rPr lang="en-US" dirty="0"/>
              <a:t>: x ≤ 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29000" y="2133600"/>
            <a:ext cx="1584549" cy="914400"/>
            <a:chOff x="4724400" y="1828800"/>
            <a:chExt cx="1584549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4724400" y="1828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18288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228600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x </a:t>
              </a:r>
              <a:r>
                <a:rPr lang="en-US" dirty="0">
                  <a:latin typeface="Calibri"/>
                  <a:sym typeface="Symbol"/>
                </a:rPr>
                <a:t> </a:t>
              </a:r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5400" y="2362200"/>
              <a:ext cx="914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endCxn id="11" idx="0"/>
            </p:cNvCxnSpPr>
            <p:nvPr/>
          </p:nvCxnSpPr>
          <p:spPr>
            <a:xfrm rot="10800000" flipV="1">
              <a:off x="5562600" y="2133600"/>
              <a:ext cx="4572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0"/>
            </p:cNvCxnSpPr>
            <p:nvPr/>
          </p:nvCxnSpPr>
          <p:spPr>
            <a:xfrm>
              <a:off x="5029200" y="2133600"/>
              <a:ext cx="5334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F5219FF-CED7-4A12-AB6A-0E51B798A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058" y="1817931"/>
            <a:ext cx="1951066" cy="22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382AF0-F77B-4BFC-9F78-EE6BCD158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66242"/>
            <a:ext cx="6019800" cy="1862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Example: let </a:t>
            </a:r>
            <a:r>
              <a:rPr lang="en-US" b="1" dirty="0">
                <a:solidFill>
                  <a:srgbClr val="0000FF"/>
                </a:solidFill>
              </a:rPr>
              <a:t>V</a:t>
            </a:r>
            <a:r>
              <a:rPr lang="en-US" dirty="0"/>
              <a:t> = {x | such that x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{ </a:t>
            </a:r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d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}},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</a:t>
            </a:r>
            <a:r>
              <a:rPr lang="en-US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</a:t>
            </a:r>
            <a:endParaRPr lang="en-US" b="1" dirty="0">
              <a:solidFill>
                <a:srgbClr val="FF3399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Top and Bottom elements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Top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such that:       </a:t>
            </a:r>
            <a:r>
              <a:rPr lang="en-US" b="1" dirty="0">
                <a:solidFill>
                  <a:srgbClr val="FF3399"/>
                </a:solidFill>
              </a:rPr>
              <a:t>x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rgbClr val="FF3399"/>
                </a:solidFill>
              </a:rPr>
              <a:t> = x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Bottom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</a:t>
            </a:r>
            <a:r>
              <a:rPr lang="en-US" dirty="0"/>
              <a:t> such that:</a:t>
            </a:r>
            <a:r>
              <a:rPr lang="en-US" sz="1100" dirty="0"/>
              <a:t> </a:t>
            </a:r>
            <a:r>
              <a:rPr lang="en-US" sz="700" dirty="0"/>
              <a:t> </a:t>
            </a:r>
            <a:r>
              <a:rPr lang="en-US" b="1" dirty="0">
                <a:solidFill>
                  <a:srgbClr val="FF3399"/>
                </a:solidFill>
              </a:rPr>
              <a:t>x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 </a:t>
            </a:r>
            <a:r>
              <a:rPr lang="en-US" b="1" dirty="0">
                <a:solidFill>
                  <a:srgbClr val="FF3399"/>
                </a:solidFill>
              </a:rPr>
              <a:t>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</a:t>
            </a:r>
            <a:r>
              <a:rPr lang="en-US" b="1" dirty="0">
                <a:solidFill>
                  <a:srgbClr val="FF3399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meet operator</a:t>
            </a:r>
            <a:r>
              <a:rPr lang="en-US" dirty="0"/>
              <a:t> in a data flow problem </a:t>
            </a:r>
            <a:r>
              <a:rPr lang="en-US" dirty="0">
                <a:solidFill>
                  <a:srgbClr val="0000FF"/>
                </a:solidFill>
              </a:rPr>
              <a:t>define a </a:t>
            </a:r>
            <a:r>
              <a:rPr lang="en-US" dirty="0">
                <a:solidFill>
                  <a:srgbClr val="FF3399"/>
                </a:solidFill>
              </a:rPr>
              <a:t>semi-lattice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there exists a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, but not necessarily a </a:t>
            </a:r>
            <a:r>
              <a:rPr lang="en-US" b="1" dirty="0">
                <a:sym typeface="Symbol"/>
              </a:rPr>
              <a:t></a:t>
            </a:r>
            <a:r>
              <a:rPr lang="en-US" dirty="0"/>
              <a:t>.</a:t>
            </a:r>
          </a:p>
          <a:p>
            <a:r>
              <a:rPr lang="en-US" dirty="0"/>
              <a:t>x, y are </a:t>
            </a:r>
            <a:r>
              <a:rPr lang="en-US" dirty="0">
                <a:solidFill>
                  <a:srgbClr val="0000FF"/>
                </a:solidFill>
              </a:rPr>
              <a:t>ordered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x ≤ y </a:t>
            </a:r>
            <a:r>
              <a:rPr lang="en-US" dirty="0"/>
              <a:t>then </a:t>
            </a:r>
            <a:r>
              <a:rPr lang="en-US" dirty="0">
                <a:solidFill>
                  <a:srgbClr val="FF3399"/>
                </a:solidFill>
              </a:rPr>
              <a:t>x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</a:rPr>
              <a:t> y = x   </a:t>
            </a:r>
            <a:r>
              <a:rPr lang="en-US" dirty="0">
                <a:solidFill>
                  <a:srgbClr val="C00000"/>
                </a:solidFill>
              </a:rPr>
              <a:t>(y -&gt; x in diagram)</a:t>
            </a:r>
          </a:p>
          <a:p>
            <a:r>
              <a:rPr lang="en-US" dirty="0"/>
              <a:t>what if x and y are not ordered? </a:t>
            </a:r>
          </a:p>
          <a:p>
            <a:pPr lvl="2"/>
            <a:r>
              <a:rPr lang="en-US" dirty="0"/>
              <a:t>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≤ x,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≤ y, and if w ≤ x, w ≤ y</a:t>
            </a:r>
            <a:r>
              <a:rPr lang="en-US" b="1" dirty="0"/>
              <a:t>, </a:t>
            </a:r>
            <a:r>
              <a:rPr lang="en-US" dirty="0"/>
              <a:t>then w ≤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</a:t>
            </a:r>
          </a:p>
          <a:p>
            <a:pPr lvl="2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16"/>
            <a:ext cx="8229600" cy="1143000"/>
          </a:xfrm>
        </p:spPr>
        <p:txBody>
          <a:bodyPr/>
          <a:lstStyle/>
          <a:p>
            <a:r>
              <a:rPr lang="en-US" dirty="0"/>
              <a:t>One vs. All Variables/Definitions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4525963"/>
          </a:xfrm>
        </p:spPr>
        <p:txBody>
          <a:bodyPr/>
          <a:lstStyle/>
          <a:p>
            <a:r>
              <a:rPr lang="en-US" b="1" dirty="0"/>
              <a:t>Lattice for each variable: e.g. intersection</a:t>
            </a:r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Lattice for three variables: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36801" y="1764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5235" y="26024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0</a:t>
            </a:r>
          </a:p>
        </p:txBody>
      </p:sp>
      <p:cxnSp>
        <p:nvCxnSpPr>
          <p:cNvPr id="16" name="Straight Arrow Connector 15"/>
          <p:cNvCxnSpPr>
            <a:stCxn id="8" idx="2"/>
          </p:cNvCxnSpPr>
          <p:nvPr/>
        </p:nvCxnSpPr>
        <p:spPr>
          <a:xfrm>
            <a:off x="2887631" y="2133600"/>
            <a:ext cx="7968" cy="46886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227" y="3693254"/>
            <a:ext cx="1971676" cy="24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12B17C-F67D-4D92-AB56-F754DC2E9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323" y="3475369"/>
            <a:ext cx="3085857" cy="311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2142</Words>
  <Application>Microsoft Office PowerPoint</Application>
  <PresentationFormat>On-screen Show (4:3)</PresentationFormat>
  <Paragraphs>629</Paragraphs>
  <Slides>47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Arial</vt:lpstr>
      <vt:lpstr>Calibri</vt:lpstr>
      <vt:lpstr>Courier New</vt:lpstr>
      <vt:lpstr>Garamond</vt:lpstr>
      <vt:lpstr>Symbol</vt:lpstr>
      <vt:lpstr>Tahoma</vt:lpstr>
      <vt:lpstr>Wingdings</vt:lpstr>
      <vt:lpstr>SAFARI_Template</vt:lpstr>
      <vt:lpstr>1_Edge</vt:lpstr>
      <vt:lpstr>Office Theme</vt:lpstr>
      <vt:lpstr>CSC D70:  Compiler Optimization Dataflow-2 and Loops </vt:lpstr>
      <vt:lpstr>Refreshing from Last Lecture</vt:lpstr>
      <vt:lpstr>Framework</vt:lpstr>
      <vt:lpstr>Questions</vt:lpstr>
      <vt:lpstr>Foundations of Data Flow Analysis</vt:lpstr>
      <vt:lpstr>A Unified Framework</vt:lpstr>
      <vt:lpstr>Meet Operator</vt:lpstr>
      <vt:lpstr>Partial Order</vt:lpstr>
      <vt:lpstr>One vs. All Variables/Definitions</vt:lpstr>
      <vt:lpstr>Descending Chain</vt:lpstr>
      <vt:lpstr>Transfer Functions</vt:lpstr>
      <vt:lpstr>Monotonicity</vt:lpstr>
      <vt:lpstr>Example</vt:lpstr>
      <vt:lpstr>Distributivity</vt:lpstr>
      <vt:lpstr>Data Flow Analysis</vt:lpstr>
      <vt:lpstr>Meet-Over-Paths (MOP)</vt:lpstr>
      <vt:lpstr>MOP Example</vt:lpstr>
      <vt:lpstr>Solving Data Flow Equations</vt:lpstr>
      <vt:lpstr>Partial Correctness of Algorithm</vt:lpstr>
      <vt:lpstr>Precision</vt:lpstr>
      <vt:lpstr>Additional Property to Guarantee Convergence</vt:lpstr>
      <vt:lpstr>Speed of Convergence</vt:lpstr>
      <vt:lpstr>Reverse Postorder</vt:lpstr>
      <vt:lpstr>Depth-First Iterative Algorithm (forward)</vt:lpstr>
      <vt:lpstr>Speed of Convergence</vt:lpstr>
      <vt:lpstr>A Check List for Data Flow Problems</vt:lpstr>
      <vt:lpstr>Conclusions</vt:lpstr>
      <vt:lpstr>CSC D70:  Compiler Optimization Loops </vt:lpstr>
      <vt:lpstr>What is a Loop?</vt:lpstr>
      <vt:lpstr>Formal Definitions</vt:lpstr>
      <vt:lpstr>Dominance</vt:lpstr>
      <vt:lpstr>Natural Loops</vt:lpstr>
      <vt:lpstr>Natural Loops - Example</vt:lpstr>
      <vt:lpstr>Algorithm to Find Natural Loops</vt:lpstr>
      <vt:lpstr>1. Finding Dominators</vt:lpstr>
      <vt:lpstr>Example</vt:lpstr>
      <vt:lpstr>2. Finding Back Edges</vt:lpstr>
      <vt:lpstr>Back Edges</vt:lpstr>
      <vt:lpstr>Examples</vt:lpstr>
      <vt:lpstr>3. Constructing Natural Loops</vt:lpstr>
      <vt:lpstr>Inner Loops</vt:lpstr>
      <vt:lpstr>Preheader</vt:lpstr>
      <vt:lpstr>Finding Loops: Summary</vt:lpstr>
      <vt:lpstr>CSC D70:  Compiler Optimization Dataflow-2 and Loops </vt:lpstr>
      <vt:lpstr>Backup Slides</vt:lpstr>
      <vt:lpstr>Dominance Frontier</vt:lpstr>
      <vt:lpstr>Dominance Frontier and Path Convergence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2018-01-25T03:14:54Z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